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0" r:id="rId5"/>
  </p:sldMasterIdLst>
  <p:notesMasterIdLst>
    <p:notesMasterId r:id="rId38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4" r:id="rId13"/>
    <p:sldId id="267" r:id="rId14"/>
    <p:sldId id="265" r:id="rId15"/>
    <p:sldId id="266" r:id="rId16"/>
    <p:sldId id="276" r:id="rId17"/>
    <p:sldId id="268" r:id="rId18"/>
    <p:sldId id="306" r:id="rId19"/>
    <p:sldId id="274" r:id="rId20"/>
    <p:sldId id="277" r:id="rId21"/>
    <p:sldId id="269" r:id="rId22"/>
    <p:sldId id="270" r:id="rId23"/>
    <p:sldId id="278" r:id="rId24"/>
    <p:sldId id="271" r:id="rId25"/>
    <p:sldId id="279" r:id="rId26"/>
    <p:sldId id="317" r:id="rId27"/>
    <p:sldId id="31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282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3106" autoAdjust="0"/>
    <p:restoredTop sz="94660"/>
  </p:normalViewPr>
  <p:slideViewPr>
    <p:cSldViewPr>
      <p:cViewPr varScale="1">
        <p:scale>
          <a:sx n="87" d="100"/>
          <a:sy n="87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325044-5D06-4A3B-BA37-3D183D43B376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00A36-C380-4068-9BFC-78E1B9A6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576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21F8F83-437D-4A49-B10B-FED855660F8D}" type="slidenum">
              <a:rPr lang="en-US" smtClean="0"/>
              <a:pPr eaLnBrk="1" hangingPunct="1"/>
              <a:t>24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85D5E7-1F59-4D51-B494-60E186B78863}" type="slidenum">
              <a:rPr lang="en-US" smtClean="0"/>
              <a:pPr eaLnBrk="1" hangingPunct="1"/>
              <a:t>25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AADFFBB-13F3-4E4B-9CFD-002C86049B3F}" type="slidenum">
              <a:rPr lang="en-US" smtClean="0"/>
              <a:pPr eaLnBrk="1" hangingPunct="1"/>
              <a:t>26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1CE997A-538D-4C6A-981A-FC6784013D27}" type="slidenum">
              <a:rPr lang="en-US" smtClean="0"/>
              <a:pPr eaLnBrk="1" hangingPunct="1"/>
              <a:t>27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9416764-AB68-402C-A63F-69C10007B8C2}" type="slidenum">
              <a:rPr lang="en-US" smtClean="0"/>
              <a:pPr eaLnBrk="1" hangingPunct="1"/>
              <a:t>28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DB898BB-274E-4604-A77D-E61903BD90E9}" type="slidenum">
              <a:rPr lang="en-US" smtClean="0"/>
              <a:pPr eaLnBrk="1" hangingPunct="1"/>
              <a:t>29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3E6189D-3D34-41A1-9A3D-1627CAC73170}" type="slidenum">
              <a:rPr lang="en-US" smtClean="0"/>
              <a:pPr eaLnBrk="1" hangingPunct="1"/>
              <a:t>30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30120C-A6B2-4A5D-B64D-8ABFC8532C09}" type="slidenum">
              <a:rPr lang="en-US" smtClean="0"/>
              <a:pPr eaLnBrk="1" hangingPunct="1"/>
              <a:t>31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EB78F4-BBA5-4DEB-90A6-60FE9FB30CA4}" type="slidenum">
              <a:rPr lang="en-US"/>
              <a:pPr/>
              <a:t>32</a:t>
            </a:fld>
            <a:endParaRPr lang="en-US"/>
          </a:p>
        </p:txBody>
      </p:sp>
      <p:sp>
        <p:nvSpPr>
          <p:cNvPr id="40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A48AA7-BAE2-42FF-8FFD-A47580DEF7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824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2098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3865674"/>
          </a:xfrm>
        </p:spPr>
        <p:txBody>
          <a:bodyPr/>
          <a:lstStyle>
            <a:lvl1pPr>
              <a:lnSpc>
                <a:spcPct val="150000"/>
              </a:lnSpc>
              <a:defRPr sz="3600" b="1"/>
            </a:lvl1pPr>
            <a:lvl2pPr>
              <a:lnSpc>
                <a:spcPct val="150000"/>
              </a:lnSpc>
              <a:defRPr sz="3200" b="1"/>
            </a:lvl2pPr>
            <a:lvl3pPr>
              <a:lnSpc>
                <a:spcPct val="150000"/>
              </a:lnSpc>
              <a:defRPr sz="2800" b="1"/>
            </a:lvl3pPr>
            <a:lvl4pPr>
              <a:lnSpc>
                <a:spcPct val="150000"/>
              </a:lnSpc>
              <a:defRPr sz="2800" b="1"/>
            </a:lvl4pPr>
            <a:lvl5pPr>
              <a:lnSpc>
                <a:spcPct val="150000"/>
              </a:lnSpc>
              <a:defRPr sz="2800"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3831818"/>
          </a:xfrm>
        </p:spPr>
        <p:txBody>
          <a:bodyPr/>
          <a:lstStyle>
            <a:lvl1pPr marL="339976" indent="-339976">
              <a:lnSpc>
                <a:spcPct val="150000"/>
              </a:lnSpc>
              <a:defRPr sz="3200" b="1"/>
            </a:lvl1pPr>
            <a:lvl2pPr marL="673338" indent="-325424">
              <a:lnSpc>
                <a:spcPct val="150000"/>
              </a:lnSpc>
              <a:defRPr sz="2800" b="1"/>
            </a:lvl2pPr>
            <a:lvl3pPr marL="953785" indent="-288384">
              <a:lnSpc>
                <a:spcPct val="150000"/>
              </a:lnSpc>
              <a:defRPr sz="2400" b="1"/>
            </a:lvl3pPr>
            <a:lvl4pPr marL="1227618" indent="-273833">
              <a:lnSpc>
                <a:spcPct val="150000"/>
              </a:lnSpc>
              <a:defRPr sz="2000" b="1"/>
            </a:lvl4pPr>
            <a:lvl5pPr marL="1516002" indent="-280447">
              <a:lnSpc>
                <a:spcPct val="15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3447098"/>
          </a:xfrm>
        </p:spPr>
        <p:txBody>
          <a:bodyPr/>
          <a:lstStyle>
            <a:lvl1pPr marL="347914" indent="-347914">
              <a:lnSpc>
                <a:spcPct val="150000"/>
              </a:lnSpc>
              <a:defRPr sz="3200" b="1"/>
            </a:lvl1pPr>
            <a:lvl2pPr marL="673338" indent="-339976">
              <a:lnSpc>
                <a:spcPct val="150000"/>
              </a:lnSpc>
              <a:defRPr sz="2800" b="1"/>
            </a:lvl2pPr>
            <a:lvl3pPr marL="961722" indent="-302936">
              <a:lnSpc>
                <a:spcPct val="150000"/>
              </a:lnSpc>
              <a:defRPr sz="2400" b="1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3437864"/>
          </a:xfrm>
        </p:spPr>
        <p:txBody>
          <a:bodyPr/>
          <a:lstStyle>
            <a:lvl1pPr marL="281770" indent="-281770">
              <a:lnSpc>
                <a:spcPct val="150000"/>
              </a:lnSpc>
              <a:defRPr sz="2800" b="1"/>
            </a:lvl1pPr>
            <a:lvl2pPr marL="562218" indent="-265896">
              <a:lnSpc>
                <a:spcPct val="150000"/>
              </a:lnSpc>
              <a:defRPr sz="2800" b="1"/>
            </a:lvl2pPr>
            <a:lvl3pPr marL="813562" indent="-243407">
              <a:lnSpc>
                <a:spcPct val="150000"/>
              </a:lnSpc>
              <a:defRPr sz="2000" b="1"/>
            </a:lvl3pPr>
            <a:lvl4pPr marL="1050354" indent="-228856">
              <a:lnSpc>
                <a:spcPct val="150000"/>
              </a:lnSpc>
              <a:defRPr sz="1700"/>
            </a:lvl4pPr>
            <a:lvl5pPr marL="1279210" indent="-206367">
              <a:lnSpc>
                <a:spcPct val="150000"/>
              </a:lnSpc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3542508"/>
          </a:xfrm>
        </p:spPr>
        <p:txBody>
          <a:bodyPr/>
          <a:lstStyle>
            <a:lvl1pPr marL="296321" indent="-296321">
              <a:lnSpc>
                <a:spcPct val="150000"/>
              </a:lnSpc>
              <a:defRPr sz="2800" b="1"/>
            </a:lvl1pPr>
            <a:lvl2pPr marL="570155" indent="-273833">
              <a:lnSpc>
                <a:spcPct val="150000"/>
              </a:lnSpc>
              <a:defRPr sz="2800" b="1"/>
            </a:lvl2pPr>
            <a:lvl3pPr marL="821499" indent="-244730">
              <a:lnSpc>
                <a:spcPct val="150000"/>
              </a:lnSpc>
              <a:defRPr sz="2400" b="1"/>
            </a:lvl3pPr>
            <a:lvl4pPr marL="1050354" indent="-236793">
              <a:lnSpc>
                <a:spcPct val="150000"/>
              </a:lnSpc>
              <a:defRPr sz="1700"/>
            </a:lvl4pPr>
            <a:lvl5pPr marL="1279210" indent="-220919">
              <a:lnSpc>
                <a:spcPct val="150000"/>
              </a:lnSpc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2" r:id="rId10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+mn-lt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+mn-lt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news.bbc.co.uk/1/shared/spl/hi/world/05/bird_flu_map/html/1.stm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1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3 Communities and Biomes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V. Hassell          Biology: The Dynamics of Life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 dirty="0" smtClean="0"/>
              <a:t> climax community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411552"/>
            <a:ext cx="2971799" cy="4760647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- final stable community that forms if land is left  undisturbed.   It is relatively stable</a:t>
            </a:r>
            <a:endParaRPr lang="en-US" b="1" u="sng" dirty="0" smtClean="0"/>
          </a:p>
          <a:p>
            <a:pPr eaLnBrk="1" hangingPunct="1">
              <a:defRPr/>
            </a:pPr>
            <a:endParaRPr lang="en-US" b="1" u="sng" dirty="0" smtClean="0"/>
          </a:p>
        </p:txBody>
      </p:sp>
      <p:pic>
        <p:nvPicPr>
          <p:cNvPr id="70660" name="Picture 5" descr="primary succes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33"/>
          <a:stretch>
            <a:fillRect/>
          </a:stretch>
        </p:blipFill>
        <p:spPr bwMode="auto">
          <a:xfrm>
            <a:off x="5257800" y="36022"/>
            <a:ext cx="3611563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1" descr="F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9" y="4275794"/>
            <a:ext cx="5774575" cy="255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23142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 </a:t>
            </a:r>
            <a:r>
              <a:rPr lang="en-US" b="1" u="sng" dirty="0"/>
              <a:t> pioneer species</a:t>
            </a:r>
            <a:br>
              <a:rPr lang="en-US" b="1" u="sng" dirty="0"/>
            </a:br>
            <a:endParaRPr lang="en-US" dirty="0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381000" y="1411552"/>
            <a:ext cx="4267200" cy="3988784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dirty="0" smtClean="0"/>
              <a:t> </a:t>
            </a:r>
            <a:r>
              <a:rPr lang="en-US" b="1" dirty="0"/>
              <a:t>First species to move into an </a:t>
            </a:r>
            <a:r>
              <a:rPr lang="en-US" b="1" dirty="0" smtClean="0"/>
              <a:t>area</a:t>
            </a:r>
          </a:p>
          <a:p>
            <a:pPr>
              <a:lnSpc>
                <a:spcPct val="150000"/>
              </a:lnSpc>
              <a:defRPr/>
            </a:pPr>
            <a:r>
              <a:rPr lang="en-US" b="1" dirty="0" smtClean="0"/>
              <a:t>Lichens</a:t>
            </a:r>
          </a:p>
          <a:p>
            <a:pPr>
              <a:lnSpc>
                <a:spcPct val="150000"/>
              </a:lnSpc>
              <a:defRPr/>
            </a:pPr>
            <a:r>
              <a:rPr lang="en-US" b="1" dirty="0" smtClean="0"/>
              <a:t>Small plants</a:t>
            </a:r>
          </a:p>
          <a:p>
            <a:pPr>
              <a:lnSpc>
                <a:spcPct val="150000"/>
              </a:lnSpc>
              <a:defRPr/>
            </a:pPr>
            <a:r>
              <a:rPr lang="en-US" b="1" dirty="0" smtClean="0"/>
              <a:t>Grasses </a:t>
            </a:r>
            <a:endParaRPr lang="en-US" dirty="0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sz="half" idx="4294967295"/>
          </p:nvPr>
        </p:nvSpPr>
        <p:spPr>
          <a:xfrm>
            <a:off x="5029200" y="1411288"/>
            <a:ext cx="4114800" cy="984885"/>
          </a:xfrm>
        </p:spPr>
        <p:txBody>
          <a:bodyPr/>
          <a:lstStyle/>
          <a:p>
            <a:pPr eaLnBrk="1" hangingPunct="1">
              <a:defRPr/>
            </a:pPr>
            <a:endParaRPr lang="en-US" sz="3200" b="1" u="sng" dirty="0" smtClean="0"/>
          </a:p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8600"/>
            <a:ext cx="244792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14" y="2209800"/>
            <a:ext cx="244792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364" y="45720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461914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771"/>
            <a:ext cx="5334000" cy="668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59409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 </a:t>
            </a:r>
            <a:r>
              <a:rPr lang="en-US" b="1" u="sng" dirty="0" smtClean="0"/>
              <a:t>secondary succession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411553"/>
            <a:ext cx="4114800" cy="453047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rgbClr val="FF0066"/>
                </a:solidFill>
                <a:latin typeface="Times" charset="0"/>
              </a:rPr>
              <a:t>Secondary succession</a:t>
            </a:r>
            <a:r>
              <a:rPr lang="en-US" dirty="0">
                <a:latin typeface="Times" charset="0"/>
              </a:rPr>
              <a:t> is the sequence of changes that takes place after an existing community is </a:t>
            </a:r>
            <a:r>
              <a:rPr lang="en-US" u="sng" dirty="0"/>
              <a:t>severely disrupted in some way </a:t>
            </a:r>
            <a:endParaRPr lang="en-US" u="sng" dirty="0" smtClean="0"/>
          </a:p>
          <a:p>
            <a:pPr>
              <a:lnSpc>
                <a:spcPct val="90000"/>
              </a:lnSpc>
              <a:defRPr/>
            </a:pPr>
            <a:r>
              <a:rPr lang="en-US" sz="3200" b="1" dirty="0" smtClean="0"/>
              <a:t>Re-establishment or replacement of an existing ecosystem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spcAft>
                <a:spcPts val="1200"/>
              </a:spcAft>
              <a:defRPr/>
            </a:pPr>
            <a:r>
              <a:rPr lang="en-US" smtClean="0"/>
              <a:t>Mt. St Helens- Washington- 44,460 acres burned and flattened Yellowstone-</a:t>
            </a:r>
            <a:r>
              <a:rPr lang="en-US" smtClean="0">
                <a:solidFill>
                  <a:schemeClr val="accent2"/>
                </a:solidFill>
              </a:rPr>
              <a:t>fire</a:t>
            </a:r>
          </a:p>
          <a:p>
            <a:pPr eaLnBrk="1" hangingPunct="1">
              <a:lnSpc>
                <a:spcPct val="90000"/>
              </a:lnSpc>
              <a:spcAft>
                <a:spcPts val="1200"/>
              </a:spcAft>
              <a:defRPr/>
            </a:pPr>
            <a:r>
              <a:rPr lang="en-US" smtClean="0"/>
              <a:t>Iceland- by 1850, all trees were gone- left barren and tundra like- seeds had to be imported</a:t>
            </a:r>
          </a:p>
        </p:txBody>
      </p:sp>
    </p:spTree>
    <p:extLst>
      <p:ext uri="{BB962C8B-B14F-4D97-AF65-F5344CB8AC3E}">
        <p14:creationId xmlns:p14="http://schemas.microsoft.com/office/powerpoint/2010/main" val="3469322374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</p:spPr>
        <p:txBody>
          <a:bodyPr/>
          <a:lstStyle/>
          <a:p>
            <a:r>
              <a:rPr lang="en-US" dirty="0"/>
              <a:t>Secondary succession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2"/>
            <a:ext cx="4419600" cy="5002588"/>
          </a:xfrm>
        </p:spPr>
        <p:txBody>
          <a:bodyPr/>
          <a:lstStyle/>
          <a:p>
            <a:r>
              <a:rPr lang="en-US" sz="2400" dirty="0" smtClean="0"/>
              <a:t>occurs </a:t>
            </a:r>
            <a:r>
              <a:rPr lang="en-US" sz="2400" dirty="0"/>
              <a:t>in areas that previously contained life, and on land that still contains soil.</a:t>
            </a:r>
            <a:endParaRPr lang="en-US" sz="2400" i="1" dirty="0"/>
          </a:p>
          <a:p>
            <a:r>
              <a:rPr lang="en-US" altLang="en-US" sz="2400" dirty="0"/>
              <a:t>Secondary succession occurs in areas that previously contained life.  Soil must be present on this land, and the species that grow will differ from pioneer species</a:t>
            </a:r>
            <a:endParaRPr lang="en-US" sz="2400" dirty="0"/>
          </a:p>
        </p:txBody>
      </p:sp>
      <p:pic>
        <p:nvPicPr>
          <p:cNvPr id="5" name="Picture 1048" descr="burned fores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838200"/>
            <a:ext cx="3339265" cy="509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920182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~AUT0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43600" cy="320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75" name="Picture 3" descr="~AUT00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2" y="3773487"/>
            <a:ext cx="5730875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1668" name="Rectangle 4"/>
          <p:cNvSpPr>
            <a:spLocks noGrp="1" noChangeArrowheads="1"/>
          </p:cNvSpPr>
          <p:nvPr>
            <p:ph type="title"/>
          </p:nvPr>
        </p:nvSpPr>
        <p:spPr>
          <a:xfrm>
            <a:off x="6172200" y="609600"/>
            <a:ext cx="2362200" cy="4653582"/>
          </a:xfrm>
        </p:spPr>
        <p:txBody>
          <a:bodyPr/>
          <a:lstStyle/>
          <a:p>
            <a:pPr>
              <a:defRPr/>
            </a:pPr>
            <a:r>
              <a:rPr lang="en-US" sz="3200" dirty="0"/>
              <a:t>Yellowstone</a:t>
            </a:r>
            <a:br>
              <a:rPr lang="en-US" sz="3200" dirty="0"/>
            </a:br>
            <a:r>
              <a:rPr lang="en-US" sz="3200" dirty="0"/>
              <a:t>before &amp; after the </a:t>
            </a:r>
            <a:r>
              <a:rPr lang="en-US" sz="3200" dirty="0" smtClean="0"/>
              <a:t>fire</a:t>
            </a:r>
            <a:br>
              <a:rPr lang="en-US" sz="3200" dirty="0" smtClean="0"/>
            </a:br>
            <a:r>
              <a:rPr lang="en-US" sz="3200" dirty="0" err="1" smtClean="0"/>
              <a:t>Fire</a:t>
            </a:r>
            <a:r>
              <a:rPr lang="en-US" sz="3200" dirty="0" smtClean="0"/>
              <a:t> is now recognized as necessary to some ecosystems</a:t>
            </a:r>
            <a:br>
              <a:rPr lang="en-US" sz="3200" dirty="0" smtClean="0"/>
            </a:br>
            <a:r>
              <a:rPr lang="en-US" sz="4000" dirty="0"/>
              <a:t/>
            </a:r>
            <a:br>
              <a:rPr lang="en-US" sz="4000" dirty="0"/>
            </a:br>
            <a:endParaRPr lang="en-US" sz="4000" dirty="0" smtClean="0"/>
          </a:p>
        </p:txBody>
      </p:sp>
      <p:sp>
        <p:nvSpPr>
          <p:cNvPr id="24166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8600" y="3657600"/>
            <a:ext cx="2971800" cy="745140"/>
          </a:xfrm>
        </p:spPr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257" y="4343400"/>
            <a:ext cx="2895600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084544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and Secondary Succession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9" y="1905000"/>
            <a:ext cx="9085948" cy="4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707807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5" name="Rectangle 5"/>
          <p:cNvSpPr>
            <a:spLocks noGrp="1" noChangeArrowheads="1"/>
          </p:cNvSpPr>
          <p:nvPr>
            <p:ph type="title"/>
          </p:nvPr>
        </p:nvSpPr>
        <p:spPr>
          <a:xfrm>
            <a:off x="5715000" y="304800"/>
            <a:ext cx="3200400" cy="475138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What type of succession? </a:t>
            </a:r>
          </a:p>
        </p:txBody>
      </p:sp>
      <p:pic>
        <p:nvPicPr>
          <p:cNvPr id="74755" name="Picture 4" descr="lake succes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53768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7987611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4" descr="primary succes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4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99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4191000" cy="1905000"/>
          </a:xfrm>
          <a:solidFill>
            <a:schemeClr val="bg2"/>
          </a:solidFill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What type of succession? </a:t>
            </a:r>
          </a:p>
        </p:txBody>
      </p:sp>
    </p:spTree>
    <p:extLst>
      <p:ext uri="{BB962C8B-B14F-4D97-AF65-F5344CB8AC3E}">
        <p14:creationId xmlns:p14="http://schemas.microsoft.com/office/powerpoint/2010/main" val="4282392688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328"/>
            <a:ext cx="7136326" cy="6689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455519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Identify Common Limiting Factors</a:t>
            </a:r>
          </a:p>
          <a:p>
            <a:r>
              <a:rPr lang="en-US" dirty="0" smtClean="0"/>
              <a:t>Explain how limiting factors and ranges of tolerance affect distribution of organisms</a:t>
            </a:r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648200" y="533400"/>
            <a:ext cx="4114800" cy="4325251"/>
          </a:xfrm>
        </p:spPr>
        <p:txBody>
          <a:bodyPr/>
          <a:lstStyle/>
          <a:p>
            <a:r>
              <a:rPr lang="en-US" dirty="0" smtClean="0"/>
              <a:t>Sequence the stages of ecological succession</a:t>
            </a:r>
          </a:p>
          <a:p>
            <a:r>
              <a:rPr lang="en-US" dirty="0" smtClean="0"/>
              <a:t>Describe the conditions under which primary and secondary succession take place.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43150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Which type of succession?</a:t>
            </a:r>
            <a:endParaRPr lang="en-US" b="1" u="sng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smtClean="0"/>
              <a:t>1. Filling a lake or pond to be replaced with a (marsh, dry land, forest).</a:t>
            </a:r>
          </a:p>
          <a:p>
            <a:pPr eaLnBrk="1" hangingPunct="1">
              <a:defRPr/>
            </a:pPr>
            <a:r>
              <a:rPr lang="en-US" b="1" smtClean="0"/>
              <a:t>2. abandoned farms</a:t>
            </a:r>
          </a:p>
          <a:p>
            <a:pPr eaLnBrk="1" hangingPunct="1">
              <a:defRPr/>
            </a:pPr>
            <a:r>
              <a:rPr lang="en-US" b="1" smtClean="0"/>
              <a:t>3. fires or other disasters- 	</a:t>
            </a:r>
          </a:p>
          <a:p>
            <a:pPr eaLnBrk="1" hangingPunct="1">
              <a:defRPr/>
            </a:pPr>
            <a:r>
              <a:rPr lang="en-US" b="1" smtClean="0"/>
              <a:t>4. diseases &amp; droughts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76637337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Think-Pair-Share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5207579"/>
          </a:xfrm>
        </p:spPr>
        <p:txBody>
          <a:bodyPr/>
          <a:lstStyle/>
          <a:p>
            <a:r>
              <a:rPr lang="en-US" dirty="0" smtClean="0"/>
              <a:t>Plan an investigation by writing two questions that would test temperature as a limiting factor for an organism in an ecosystem.</a:t>
            </a:r>
          </a:p>
          <a:p>
            <a:r>
              <a:rPr lang="en-US" dirty="0" smtClean="0"/>
              <a:t>High temperatures</a:t>
            </a:r>
          </a:p>
          <a:p>
            <a:r>
              <a:rPr lang="en-US" dirty="0" smtClean="0"/>
              <a:t>Low temperatures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3097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 smtClean="0"/>
              <a:t>Dynamic Entity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smtClean="0"/>
              <a:t>- there is a constant addition of new members through reproduction &amp; a constant loss through death.  </a:t>
            </a:r>
          </a:p>
          <a:p>
            <a:pPr eaLnBrk="1" hangingPunct="1">
              <a:defRPr/>
            </a:pPr>
            <a:r>
              <a:rPr lang="en-US" sz="4000" b="1" smtClean="0"/>
              <a:t>balance = reproduction = death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90901121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04800"/>
          </a:xfrm>
        </p:spPr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7772400" cy="51054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u="sng" smtClean="0"/>
              <a:t>Biotic Potential-</a:t>
            </a:r>
            <a:r>
              <a:rPr lang="en-US" sz="4000" smtClean="0"/>
              <a:t> maximum growth rate in ideal conditions- how big- how many offspring?</a:t>
            </a:r>
          </a:p>
          <a:p>
            <a:pPr eaLnBrk="1" hangingPunct="1">
              <a:defRPr/>
            </a:pPr>
            <a:r>
              <a:rPr lang="en-US" sz="4000" b="1" u="sng" smtClean="0"/>
              <a:t>Environmental Resistance</a:t>
            </a:r>
            <a:r>
              <a:rPr lang="en-US" sz="4000" smtClean="0"/>
              <a:t>-  all factors which cause early death- </a:t>
            </a:r>
          </a:p>
          <a:p>
            <a:pPr lvl="1" eaLnBrk="1" hangingPunct="1">
              <a:defRPr/>
            </a:pPr>
            <a:r>
              <a:rPr lang="en-US" sz="3600" smtClean="0"/>
              <a:t>lack of space, food, waste buildup</a:t>
            </a:r>
            <a:r>
              <a:rPr lang="en-US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39452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Population size &amp; arrangement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</a:t>
            </a:r>
            <a:r>
              <a:rPr lang="en-US" b="1" smtClean="0"/>
              <a:t>Population sampling-</a:t>
            </a:r>
            <a:r>
              <a:rPr lang="en-US" smtClean="0"/>
              <a:t> </a:t>
            </a:r>
          </a:p>
          <a:p>
            <a:pPr eaLnBrk="1" hangingPunct="1"/>
            <a:r>
              <a:rPr lang="en-US" smtClean="0"/>
              <a:t>Instead of counting all the objects, a representative number is counted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Counting populations</a:t>
            </a:r>
          </a:p>
          <a:p>
            <a:pPr eaLnBrk="1" hangingPunct="1"/>
            <a:r>
              <a:rPr lang="en-US" smtClean="0"/>
              <a:t>Tagging animals  </a:t>
            </a:r>
          </a:p>
          <a:p>
            <a:pPr eaLnBrk="1" hangingPunct="1"/>
            <a:r>
              <a:rPr lang="en-US" smtClean="0"/>
              <a:t>Marked w ear tags</a:t>
            </a:r>
          </a:p>
          <a:p>
            <a:pPr eaLnBrk="1" hangingPunct="1"/>
            <a:r>
              <a:rPr lang="en-US" smtClean="0"/>
              <a:t>Transmitters</a:t>
            </a:r>
          </a:p>
          <a:p>
            <a:pPr eaLnBrk="1" hangingPunct="1"/>
            <a:r>
              <a:rPr lang="en-US" smtClean="0"/>
              <a:t>Trees w paint or ribbons</a:t>
            </a:r>
          </a:p>
          <a:p>
            <a:pPr eaLnBrk="1" hangingPunct="1"/>
            <a:r>
              <a:rPr lang="en-US" smtClean="0"/>
              <a:t>Clumping groups together</a:t>
            </a:r>
          </a:p>
        </p:txBody>
      </p:sp>
    </p:spTree>
    <p:extLst>
      <p:ext uri="{BB962C8B-B14F-4D97-AF65-F5344CB8AC3E}">
        <p14:creationId xmlns:p14="http://schemas.microsoft.com/office/powerpoint/2010/main" val="3865928597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~AUT0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6238">
            <a:off x="533400" y="762000"/>
            <a:ext cx="82296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sz="4000" smtClean="0">
                <a:hlinkClick r:id="rId4"/>
              </a:rPr>
              <a:t>Population changes flu map</a:t>
            </a:r>
            <a:br>
              <a:rPr lang="en-US" sz="4000" smtClean="0">
                <a:hlinkClick r:id="rId4"/>
              </a:rPr>
            </a:br>
            <a:endParaRPr lang="en-US" sz="4000" smtClean="0"/>
          </a:p>
        </p:txBody>
      </p:sp>
    </p:spTree>
    <p:extLst>
      <p:ext uri="{BB962C8B-B14F-4D97-AF65-F5344CB8AC3E}">
        <p14:creationId xmlns:p14="http://schemas.microsoft.com/office/powerpoint/2010/main" val="31895274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686800" cy="1143000"/>
          </a:xfrm>
        </p:spPr>
        <p:txBody>
          <a:bodyPr/>
          <a:lstStyle/>
          <a:p>
            <a:pPr eaLnBrk="1" hangingPunct="1"/>
            <a:r>
              <a:rPr lang="en-US" smtClean="0"/>
              <a:t>Human Population- It took 10,000 years to reach 1 billion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267200" cy="4452938"/>
          </a:xfrm>
        </p:spPr>
        <p:txBody>
          <a:bodyPr/>
          <a:lstStyle/>
          <a:p>
            <a:pPr eaLnBrk="1" hangingPunct="1"/>
            <a:r>
              <a:rPr lang="en-US" sz="2800" b="1" smtClean="0"/>
              <a:t>Billions/date/time taken</a:t>
            </a:r>
          </a:p>
          <a:p>
            <a:pPr eaLnBrk="1" hangingPunct="1"/>
            <a:r>
              <a:rPr lang="en-US" sz="2800" b="1" smtClean="0"/>
              <a:t>1    1830    10,000yrs</a:t>
            </a:r>
          </a:p>
          <a:p>
            <a:pPr eaLnBrk="1" hangingPunct="1"/>
            <a:r>
              <a:rPr lang="en-US" sz="2800" b="1" smtClean="0"/>
              <a:t>2    1930    100 years</a:t>
            </a:r>
          </a:p>
          <a:p>
            <a:pPr eaLnBrk="1" hangingPunct="1"/>
            <a:r>
              <a:rPr lang="en-US" sz="2800" b="1" smtClean="0"/>
              <a:t>3    1960    30 years</a:t>
            </a:r>
          </a:p>
          <a:p>
            <a:pPr eaLnBrk="1" hangingPunct="1"/>
            <a:r>
              <a:rPr lang="en-US" sz="2800" b="1" smtClean="0"/>
              <a:t>4    1975    15 years</a:t>
            </a:r>
          </a:p>
          <a:p>
            <a:pPr eaLnBrk="1" hangingPunct="1"/>
            <a:r>
              <a:rPr lang="en-US" sz="2800" b="1" smtClean="0"/>
              <a:t>5    1986     11 years</a:t>
            </a:r>
          </a:p>
          <a:p>
            <a:pPr eaLnBrk="1" hangingPunct="1"/>
            <a:r>
              <a:rPr lang="en-US" sz="2800" b="1" smtClean="0"/>
              <a:t>6    1999     13 years</a:t>
            </a:r>
          </a:p>
          <a:p>
            <a:pPr eaLnBrk="1" hangingPunct="1"/>
            <a:r>
              <a:rPr lang="en-US" sz="2800" b="1" smtClean="0"/>
              <a:t>Future- 10-30 billion estimated by 2100.</a:t>
            </a:r>
          </a:p>
        </p:txBody>
      </p:sp>
      <p:graphicFrame>
        <p:nvGraphicFramePr>
          <p:cNvPr id="7172" name="Object 4"/>
          <p:cNvGraphicFramePr>
            <a:graphicFrameLocks noGrp="1" noChangeAspect="1"/>
          </p:cNvGraphicFramePr>
          <p:nvPr>
            <p:ph type="chart" sz="half" idx="2"/>
          </p:nvPr>
        </p:nvGraphicFramePr>
        <p:xfrm>
          <a:off x="4830763" y="1600200"/>
          <a:ext cx="3851275" cy="452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Chart" r:id="rId4" imgW="3829185" imgH="4171950" progId="MSGraph.Chart.8">
                  <p:embed followColorScheme="full"/>
                </p:oleObj>
              </mc:Choice>
              <mc:Fallback>
                <p:oleObj name="Chart" r:id="rId4" imgW="3829185" imgH="417195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0763" y="1600200"/>
                        <a:ext cx="3851275" cy="452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91395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What causes population changes?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Problems w increasing human pop. Producing food for everyone. Should countries with surpluses give it to those without enough?</a:t>
            </a:r>
          </a:p>
          <a:p>
            <a:pPr eaLnBrk="1" hangingPunct="1"/>
            <a:r>
              <a:rPr lang="en-US" smtClean="0"/>
              <a:t>Countries don’t grow at same rate. Should gov. control family size?</a:t>
            </a:r>
          </a:p>
          <a:p>
            <a:pPr eaLnBrk="1" hangingPunct="1"/>
            <a:r>
              <a:rPr lang="en-US" smtClean="0"/>
              <a:t>Poisons used to control pest are poisoning food. Should they be banned?</a:t>
            </a:r>
          </a:p>
        </p:txBody>
      </p:sp>
    </p:spTree>
    <p:extLst>
      <p:ext uri="{BB962C8B-B14F-4D97-AF65-F5344CB8AC3E}">
        <p14:creationId xmlns:p14="http://schemas.microsoft.com/office/powerpoint/2010/main" val="3069972369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Population changes due to </a:t>
            </a:r>
          </a:p>
        </p:txBody>
      </p:sp>
      <p:sp>
        <p:nvSpPr>
          <p:cNvPr id="921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smtClean="0"/>
              <a:t>disease</a:t>
            </a:r>
            <a:r>
              <a:rPr lang="en-US" sz="3200" b="1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Mid 14th Century- Black Plague Reduced England's pop. By 50% from 1348 - 1379.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Famine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Starvation Irish Potato Famine of the 1840’s killed 1 million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 Famine in China during 1877- 1888 killed 9 million</a:t>
            </a:r>
          </a:p>
          <a:p>
            <a:pPr eaLnBrk="1" hangingPunct="1">
              <a:lnSpc>
                <a:spcPct val="90000"/>
              </a:lnSpc>
            </a:pPr>
            <a:endParaRPr lang="en-US" sz="2400" smtClean="0"/>
          </a:p>
        </p:txBody>
      </p:sp>
      <p:sp>
        <p:nvSpPr>
          <p:cNvPr id="922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Pop. Change due to Disease</a:t>
            </a:r>
            <a:r>
              <a:rPr lang="en-US" sz="3200" b="1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more densely populated- the faster the disease spreads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Held pop. In check for thousands of years</a:t>
            </a:r>
          </a:p>
        </p:txBody>
      </p:sp>
    </p:spTree>
    <p:extLst>
      <p:ext uri="{BB962C8B-B14F-4D97-AF65-F5344CB8AC3E}">
        <p14:creationId xmlns:p14="http://schemas.microsoft.com/office/powerpoint/2010/main" val="42201692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Population</a:t>
            </a:r>
          </a:p>
        </p:txBody>
      </p:sp>
      <p:sp>
        <p:nvSpPr>
          <p:cNvPr id="1024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27432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u="sng" smtClean="0"/>
              <a:t>Emigration-</a:t>
            </a:r>
            <a:r>
              <a:rPr lang="en-US" b="1" smtClean="0"/>
              <a:t> moving out of an area- decreases pop.</a:t>
            </a:r>
          </a:p>
          <a:p>
            <a:pPr eaLnBrk="1" hangingPunct="1">
              <a:lnSpc>
                <a:spcPct val="90000"/>
              </a:lnSpc>
            </a:pPr>
            <a:r>
              <a:rPr lang="en-US" b="1" u="sng" smtClean="0"/>
              <a:t>Immigration</a:t>
            </a:r>
            <a:r>
              <a:rPr lang="en-US" b="1" smtClean="0"/>
              <a:t>- moving into an area- increases pop</a:t>
            </a:r>
          </a:p>
          <a:p>
            <a:pPr eaLnBrk="1" hangingPunct="1">
              <a:lnSpc>
                <a:spcPct val="90000"/>
              </a:lnSpc>
            </a:pPr>
            <a:endParaRPr lang="en-US" sz="2000" smtClean="0"/>
          </a:p>
        </p:txBody>
      </p:sp>
      <p:pic>
        <p:nvPicPr>
          <p:cNvPr id="10244" name="Picture 6" descr="~AUT0084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0400" y="2438400"/>
            <a:ext cx="5943600" cy="3963988"/>
          </a:xfrm>
          <a:noFill/>
        </p:spPr>
      </p:pic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5029200" y="1752600"/>
            <a:ext cx="4114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/>
              <a:t>Legal immigration in US 1820-1987</a:t>
            </a:r>
          </a:p>
        </p:txBody>
      </p:sp>
    </p:spTree>
    <p:extLst>
      <p:ext uri="{BB962C8B-B14F-4D97-AF65-F5344CB8AC3E}">
        <p14:creationId xmlns:p14="http://schemas.microsoft.com/office/powerpoint/2010/main" val="20403964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215991"/>
          </a:xfrm>
        </p:spPr>
        <p:txBody>
          <a:bodyPr/>
          <a:lstStyle/>
          <a:p>
            <a:r>
              <a:rPr lang="en-US" dirty="0" smtClean="0"/>
              <a:t>Why do weeds grow  in areas where  other plants die?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4724400"/>
            <a:ext cx="4114800" cy="1477328"/>
          </a:xfrm>
        </p:spPr>
        <p:txBody>
          <a:bodyPr/>
          <a:lstStyle/>
          <a:p>
            <a:r>
              <a:rPr lang="en-US" dirty="0" smtClean="0"/>
              <a:t>Lack of rainfall causes most plants to die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143000"/>
            <a:ext cx="2911212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456401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4000" b="1" smtClean="0"/>
              <a:t>Reproductive rate</a:t>
            </a:r>
          </a:p>
          <a:p>
            <a:pPr eaLnBrk="1" hangingPunct="1"/>
            <a:r>
              <a:rPr lang="en-US" sz="4000" b="1" smtClean="0"/>
              <a:t>-only long term method of control</a:t>
            </a:r>
            <a:endParaRPr lang="en-US" smtClean="0"/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463516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Problems with an increasing Human Population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½ of the humans that die each year are under the age of 5</a:t>
            </a:r>
          </a:p>
          <a:p>
            <a:pPr eaLnBrk="1" hangingPunct="1"/>
            <a:r>
              <a:rPr lang="en-US" smtClean="0"/>
              <a:t>Problems feeding all the people</a:t>
            </a:r>
          </a:p>
          <a:p>
            <a:pPr eaLnBrk="1" hangingPunct="1"/>
            <a:r>
              <a:rPr lang="en-US" smtClean="0"/>
              <a:t>Especially in the countries where there is hunger</a:t>
            </a:r>
          </a:p>
          <a:p>
            <a:pPr eaLnBrk="1" hangingPunct="1"/>
            <a:r>
              <a:rPr lang="en-US" smtClean="0"/>
              <a:t>Chemicals used to increase food production</a:t>
            </a:r>
          </a:p>
        </p:txBody>
      </p:sp>
    </p:spTree>
    <p:extLst>
      <p:ext uri="{BB962C8B-B14F-4D97-AF65-F5344CB8AC3E}">
        <p14:creationId xmlns:p14="http://schemas.microsoft.com/office/powerpoint/2010/main" val="3452939342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0" dirty="0" smtClean="0">
                <a:latin typeface="Times New Roman" pitchFamily="18" charset="0"/>
              </a:rPr>
              <a:t>Aquatic-</a:t>
            </a:r>
            <a:br>
              <a:rPr lang="en-US" sz="4800" b="0" dirty="0" smtClean="0">
                <a:latin typeface="Times New Roman" pitchFamily="18" charset="0"/>
              </a:rPr>
            </a:br>
            <a:r>
              <a:rPr lang="en-US" sz="4800" b="0" dirty="0" smtClean="0">
                <a:latin typeface="Times New Roman" pitchFamily="18" charset="0"/>
              </a:rPr>
              <a:t> Covers 75% of Earth </a:t>
            </a:r>
            <a:br>
              <a:rPr lang="en-US" sz="4800" b="0" dirty="0" smtClean="0">
                <a:latin typeface="Times New Roman" pitchFamily="18" charset="0"/>
              </a:rPr>
            </a:br>
            <a:r>
              <a:rPr lang="en-US" dirty="0" smtClean="0">
                <a:latin typeface="Times New Roman" pitchFamily="18" charset="0"/>
              </a:rPr>
              <a:t>divided </a:t>
            </a:r>
            <a:r>
              <a:rPr lang="en-US" dirty="0">
                <a:latin typeface="Times New Roman" pitchFamily="18" charset="0"/>
              </a:rPr>
              <a:t>into</a:t>
            </a:r>
            <a:br>
              <a:rPr lang="en-US" dirty="0">
                <a:latin typeface="Times New Roman" pitchFamily="18" charset="0"/>
              </a:rPr>
            </a:br>
            <a:endParaRPr lang="en-US" sz="4800" b="0" dirty="0">
              <a:latin typeface="Times New Roman" pitchFamily="18" charset="0"/>
            </a:endParaRPr>
          </a:p>
        </p:txBody>
      </p:sp>
      <p:sp>
        <p:nvSpPr>
          <p:cNvPr id="400387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685800" y="2362200"/>
            <a:ext cx="4114800" cy="4009303"/>
          </a:xfrm>
        </p:spPr>
        <p:txBody>
          <a:bodyPr/>
          <a:lstStyle/>
          <a:p>
            <a:pPr marL="0" indent="0">
              <a:spcBef>
                <a:spcPts val="1000"/>
              </a:spcBef>
              <a:buNone/>
            </a:pPr>
            <a:r>
              <a:rPr lang="en-US" sz="3200" dirty="0">
                <a:latin typeface="+mj-lt"/>
              </a:rPr>
              <a:t>Freshwater</a:t>
            </a:r>
          </a:p>
          <a:p>
            <a:pPr>
              <a:spcBef>
                <a:spcPts val="1000"/>
              </a:spcBef>
            </a:pPr>
            <a:r>
              <a:rPr lang="en-US" sz="3200" b="1" dirty="0" smtClean="0"/>
              <a:t>zones </a:t>
            </a:r>
            <a:r>
              <a:rPr lang="en-US" sz="3200" b="1" dirty="0"/>
              <a:t>of a lake</a:t>
            </a:r>
          </a:p>
          <a:p>
            <a:pPr>
              <a:spcBef>
                <a:spcPts val="1000"/>
              </a:spcBef>
            </a:pPr>
            <a:r>
              <a:rPr lang="en-US" sz="3200" b="1" dirty="0"/>
              <a:t>Estuaries</a:t>
            </a:r>
          </a:p>
          <a:p>
            <a:pPr>
              <a:spcBef>
                <a:spcPts val="1000"/>
              </a:spcBef>
            </a:pPr>
            <a:r>
              <a:rPr lang="en-US" sz="3200" b="1" dirty="0"/>
              <a:t>salt marshes</a:t>
            </a:r>
          </a:p>
          <a:p>
            <a:pPr>
              <a:lnSpc>
                <a:spcPct val="88000"/>
              </a:lnSpc>
              <a:spcBef>
                <a:spcPts val="1000"/>
              </a:spcBef>
              <a:buFont typeface="Wingdings" pitchFamily="2" charset="2"/>
              <a:buNone/>
            </a:pPr>
            <a:endParaRPr lang="en-US" sz="4000" b="1" dirty="0">
              <a:latin typeface="Times New Roman" pitchFamily="18" charset="0"/>
            </a:endParaRPr>
          </a:p>
        </p:txBody>
      </p:sp>
      <p:sp>
        <p:nvSpPr>
          <p:cNvPr id="400388" name="Rectangle 4"/>
          <p:cNvSpPr>
            <a:spLocks noGrp="1" noChangeArrowheads="1"/>
          </p:cNvSpPr>
          <p:nvPr>
            <p:ph sz="quarter" idx="4"/>
          </p:nvPr>
        </p:nvSpPr>
        <p:spPr>
          <a:xfrm>
            <a:off x="5105400" y="2362199"/>
            <a:ext cx="3657600" cy="3948773"/>
          </a:xfrm>
        </p:spPr>
        <p:txBody>
          <a:bodyPr/>
          <a:lstStyle/>
          <a:p>
            <a:pPr marL="0" indent="0">
              <a:spcBef>
                <a:spcPts val="1000"/>
              </a:spcBef>
              <a:buNone/>
            </a:pPr>
            <a:r>
              <a:rPr lang="en-US" sz="3200" dirty="0" smtClean="0">
                <a:latin typeface="+mj-lt"/>
              </a:rPr>
              <a:t>Marine (Saltwater)</a:t>
            </a:r>
            <a:endParaRPr lang="en-US" sz="3200" dirty="0">
              <a:latin typeface="+mj-lt"/>
            </a:endParaRPr>
          </a:p>
          <a:p>
            <a:pPr>
              <a:spcBef>
                <a:spcPts val="1000"/>
              </a:spcBef>
            </a:pPr>
            <a:r>
              <a:rPr lang="en-US" sz="3200" b="1" dirty="0" smtClean="0"/>
              <a:t>sea </a:t>
            </a:r>
            <a:r>
              <a:rPr lang="en-US" sz="3200" b="1" dirty="0"/>
              <a:t>shores</a:t>
            </a:r>
          </a:p>
          <a:p>
            <a:pPr>
              <a:spcBef>
                <a:spcPts val="1000"/>
              </a:spcBef>
            </a:pPr>
            <a:r>
              <a:rPr lang="en-US" sz="3200" b="1" dirty="0"/>
              <a:t>coral reefs </a:t>
            </a:r>
          </a:p>
          <a:p>
            <a:pPr>
              <a:spcBef>
                <a:spcPts val="1000"/>
              </a:spcBef>
            </a:pPr>
            <a:r>
              <a:rPr lang="en-US" sz="3200" b="1" dirty="0"/>
              <a:t>ocean</a:t>
            </a:r>
          </a:p>
          <a:p>
            <a:pPr>
              <a:lnSpc>
                <a:spcPct val="90000"/>
              </a:lnSpc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106950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in a Community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4598182"/>
          </a:xfrm>
        </p:spPr>
        <p:txBody>
          <a:bodyPr/>
          <a:lstStyle/>
          <a:p>
            <a:r>
              <a:rPr lang="en-US" dirty="0" smtClean="0"/>
              <a:t>Limiting factors restrict the </a:t>
            </a:r>
          </a:p>
          <a:p>
            <a:r>
              <a:rPr lang="en-US" dirty="0" smtClean="0"/>
              <a:t>Existence</a:t>
            </a:r>
          </a:p>
          <a:p>
            <a:r>
              <a:rPr lang="en-US" dirty="0" smtClean="0"/>
              <a:t> numbers</a:t>
            </a:r>
          </a:p>
          <a:p>
            <a:r>
              <a:rPr lang="en-US" dirty="0" smtClean="0"/>
              <a:t>Reproduction</a:t>
            </a:r>
          </a:p>
          <a:p>
            <a:r>
              <a:rPr lang="en-US" dirty="0" smtClean="0"/>
              <a:t>distribution of organisms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2368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8382000" cy="5151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51162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09398"/>
          </a:xfrm>
        </p:spPr>
        <p:txBody>
          <a:bodyPr/>
          <a:lstStyle/>
          <a:p>
            <a:r>
              <a:rPr lang="en-US" sz="4400" dirty="0" smtClean="0"/>
              <a:t>What are the limits of tolerance below?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657" y="1447800"/>
            <a:ext cx="2590800" cy="4179927"/>
          </a:xfrm>
        </p:spPr>
        <p:txBody>
          <a:bodyPr/>
          <a:lstStyle/>
          <a:p>
            <a:r>
              <a:rPr lang="en-US" dirty="0" smtClean="0"/>
              <a:t>Mouse population is decreasing.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294" y="1447800"/>
            <a:ext cx="5964382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02359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Limiting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4724400" cy="4530725"/>
          </a:xfrm>
        </p:spPr>
        <p:txBody>
          <a:bodyPr/>
          <a:lstStyle/>
          <a:p>
            <a:r>
              <a:rPr lang="en-US" dirty="0" smtClean="0"/>
              <a:t>What factors could cause the fish to look like this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778" y="1219200"/>
            <a:ext cx="3437598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37234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4572000" cy="1474787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smtClean="0"/>
              <a:t>Ecological</a:t>
            </a:r>
            <a:r>
              <a:rPr lang="en-US" sz="4000" b="1" u="sng" smtClean="0"/>
              <a:t>  Succession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2057400"/>
            <a:ext cx="4953000" cy="4073525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smtClean="0"/>
              <a:t>an existing community is gradually replaced by another community</a:t>
            </a:r>
          </a:p>
          <a:p>
            <a:pPr eaLnBrk="1" hangingPunct="1">
              <a:defRPr/>
            </a:pPr>
            <a:r>
              <a:rPr lang="en-US" sz="3200" b="1" smtClean="0"/>
              <a:t>Each new community makes it harder for previous ones to survive</a:t>
            </a:r>
            <a:endParaRPr lang="en-US" sz="3200" smtClean="0"/>
          </a:p>
        </p:txBody>
      </p:sp>
      <p:pic>
        <p:nvPicPr>
          <p:cNvPr id="69636" name="Picture 5" descr="~AUT0099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2" t="5400" r="48235" b="3601"/>
          <a:stretch>
            <a:fillRect/>
          </a:stretch>
        </p:blipFill>
        <p:spPr>
          <a:xfrm>
            <a:off x="5562600" y="0"/>
            <a:ext cx="3201988" cy="6248400"/>
          </a:xfrm>
          <a:noFill/>
        </p:spPr>
      </p:pic>
    </p:spTree>
    <p:extLst>
      <p:ext uri="{BB962C8B-B14F-4D97-AF65-F5344CB8AC3E}">
        <p14:creationId xmlns:p14="http://schemas.microsoft.com/office/powerpoint/2010/main" val="3899679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733800" y="1676400"/>
            <a:ext cx="3886200" cy="1295399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/>
              <a:t>primary succession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" y="381001"/>
            <a:ext cx="4953000" cy="6106287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Occurs in an area where there has been no previously living community—</a:t>
            </a:r>
          </a:p>
          <a:p>
            <a:pPr eaLnBrk="1" hangingPunct="1">
              <a:defRPr/>
            </a:pPr>
            <a:r>
              <a:rPr lang="en-US" dirty="0" smtClean="0"/>
              <a:t>Weathering rock  erodes to soil</a:t>
            </a:r>
          </a:p>
          <a:p>
            <a:pPr eaLnBrk="1" hangingPunct="1">
              <a:defRPr/>
            </a:pPr>
            <a:r>
              <a:rPr lang="en-US" dirty="0" smtClean="0"/>
              <a:t>Takes 200 – 1000 years to make 1 inch of topsoil</a:t>
            </a:r>
          </a:p>
        </p:txBody>
      </p:sp>
      <p:pic>
        <p:nvPicPr>
          <p:cNvPr id="72709" name="Picture 5" descr="volcanic r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00" t="17599" r="7201"/>
          <a:stretch>
            <a:fillRect/>
          </a:stretch>
        </p:blipFill>
        <p:spPr bwMode="auto">
          <a:xfrm>
            <a:off x="6844145" y="1385"/>
            <a:ext cx="2299855" cy="327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C03-02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03375" y="3917370"/>
            <a:ext cx="3581398" cy="2299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09495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Brushed metal and curves - Green Blue Segoe">
  <a:themeElements>
    <a:clrScheme name="Green Template-Template">
      <a:dk1>
        <a:srgbClr val="000000"/>
      </a:dk1>
      <a:lt1>
        <a:srgbClr val="FFFFFF"/>
      </a:lt1>
      <a:dk2>
        <a:srgbClr val="1F7335"/>
      </a:dk2>
      <a:lt2>
        <a:srgbClr val="C4FF8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0" ma:contentTypeDescription="Create a new document." ma:contentTypeScope="" ma:versionID="b6358c8e9ccf10d22debe3a56dce56ac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7F65518A-9930-4861-9944-85DDBBED17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775F67-3C7F-461B-8B48-F69ABAE71A8C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3.xml><?xml version="1.0" encoding="utf-8"?>
<ds:datastoreItem xmlns:ds="http://schemas.openxmlformats.org/officeDocument/2006/customXml" ds:itemID="{40D0FA23-A399-4AC4-BFE5-B5E480D6738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1_Brushed metal and curves - Green Blue Segoe</Template>
  <TotalTime>236</TotalTime>
  <Words>734</Words>
  <Application>Microsoft Office PowerPoint</Application>
  <PresentationFormat>On-screen Show (4:3)</PresentationFormat>
  <Paragraphs>122</Paragraphs>
  <Slides>32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1_Brushed metal and curves - Green Blue Segoe</vt:lpstr>
      <vt:lpstr>White with Courier font for code slides</vt:lpstr>
      <vt:lpstr>Chart</vt:lpstr>
      <vt:lpstr>3 Communities and Biomes </vt:lpstr>
      <vt:lpstr>Objectives</vt:lpstr>
      <vt:lpstr>Predict</vt:lpstr>
      <vt:lpstr>Life in a Community</vt:lpstr>
      <vt:lpstr>PowerPoint Presentation</vt:lpstr>
      <vt:lpstr>What are the limits of tolerance below?</vt:lpstr>
      <vt:lpstr>Limiting Factors</vt:lpstr>
      <vt:lpstr>Ecological  Succession</vt:lpstr>
      <vt:lpstr>primary succession</vt:lpstr>
      <vt:lpstr> climax community</vt:lpstr>
      <vt:lpstr>  pioneer species </vt:lpstr>
      <vt:lpstr>PowerPoint Presentation</vt:lpstr>
      <vt:lpstr> secondary succession</vt:lpstr>
      <vt:lpstr>Secondary succession</vt:lpstr>
      <vt:lpstr>Yellowstone before &amp; after the fire Fire is now recognized as necessary to some ecosystems  </vt:lpstr>
      <vt:lpstr>Primary and Secondary Succession</vt:lpstr>
      <vt:lpstr>What type of succession? </vt:lpstr>
      <vt:lpstr>What type of succession? </vt:lpstr>
      <vt:lpstr>PowerPoint Presentation</vt:lpstr>
      <vt:lpstr>Which type of succession?</vt:lpstr>
      <vt:lpstr>Think-Pair-Share</vt:lpstr>
      <vt:lpstr>Dynamic Entity</vt:lpstr>
      <vt:lpstr>PowerPoint Presentation</vt:lpstr>
      <vt:lpstr>Population size &amp; arrangement</vt:lpstr>
      <vt:lpstr>Population changes flu map </vt:lpstr>
      <vt:lpstr>Human Population- It took 10,000 years to reach 1 billion</vt:lpstr>
      <vt:lpstr>What causes population changes?</vt:lpstr>
      <vt:lpstr>Population changes due to </vt:lpstr>
      <vt:lpstr>Population</vt:lpstr>
      <vt:lpstr>PowerPoint Presentation</vt:lpstr>
      <vt:lpstr>Problems with an increasing Human Population</vt:lpstr>
      <vt:lpstr>Aquatic-  Covers 75% of Earth  divided into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Vicki-2010</dc:creator>
  <cp:lastModifiedBy>vhassell</cp:lastModifiedBy>
  <cp:revision>29</cp:revision>
  <dcterms:created xsi:type="dcterms:W3CDTF">2010-09-15T00:45:46Z</dcterms:created>
  <dcterms:modified xsi:type="dcterms:W3CDTF">2014-10-21T14:33:00Z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TC102867249990</vt:lpwstr>
  </property>
</Properties>
</file>